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5" r:id="rId4"/>
    <p:sldId id="258" r:id="rId5"/>
    <p:sldId id="259" r:id="rId6"/>
    <p:sldId id="260" r:id="rId7"/>
    <p:sldId id="261" r:id="rId8"/>
    <p:sldId id="266" r:id="rId9"/>
    <p:sldId id="262" r:id="rId1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86" d="100"/>
          <a:sy n="86" d="100"/>
        </p:scale>
        <p:origin x="96" y="60"/>
      </p:cViewPr>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smtClean="0"/>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smtClean="0"/>
              <a:t>Haga clic para modificar el estilo de subtítulo del patrón</a:t>
            </a:r>
            <a:endParaRPr lang="es-MX"/>
          </a:p>
        </p:txBody>
      </p:sp>
      <p:sp>
        <p:nvSpPr>
          <p:cNvPr id="4" name="Marcador de fecha 3"/>
          <p:cNvSpPr>
            <a:spLocks noGrp="1"/>
          </p:cNvSpPr>
          <p:nvPr>
            <p:ph type="dt" sz="half" idx="10"/>
          </p:nvPr>
        </p:nvSpPr>
        <p:spPr/>
        <p:txBody>
          <a:bodyPr/>
          <a:lstStyle/>
          <a:p>
            <a:fld id="{21AEE4E4-3A4A-4087-B295-D4168B974483}" type="datetimeFigureOut">
              <a:rPr lang="es-MX" smtClean="0"/>
              <a:t>12/11/2014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24658173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21AEE4E4-3A4A-4087-B295-D4168B974483}" type="datetimeFigureOut">
              <a:rPr lang="es-MX" smtClean="0"/>
              <a:t>12/11/2014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38539452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smtClean="0"/>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21AEE4E4-3A4A-4087-B295-D4168B974483}" type="datetimeFigureOut">
              <a:rPr lang="es-MX" smtClean="0"/>
              <a:t>12/11/2014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31031777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10"/>
          </p:nvPr>
        </p:nvSpPr>
        <p:spPr/>
        <p:txBody>
          <a:bodyPr/>
          <a:lstStyle/>
          <a:p>
            <a:fld id="{21AEE4E4-3A4A-4087-B295-D4168B974483}" type="datetimeFigureOut">
              <a:rPr lang="es-MX" smtClean="0"/>
              <a:t>12/11/2014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19720502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smtClean="0"/>
              <a:t>Haga clic para modificar el estilo de texto del patrón</a:t>
            </a:r>
          </a:p>
        </p:txBody>
      </p:sp>
      <p:sp>
        <p:nvSpPr>
          <p:cNvPr id="4" name="Marcador de fecha 3"/>
          <p:cNvSpPr>
            <a:spLocks noGrp="1"/>
          </p:cNvSpPr>
          <p:nvPr>
            <p:ph type="dt" sz="half" idx="10"/>
          </p:nvPr>
        </p:nvSpPr>
        <p:spPr/>
        <p:txBody>
          <a:bodyPr/>
          <a:lstStyle/>
          <a:p>
            <a:fld id="{21AEE4E4-3A4A-4087-B295-D4168B974483}" type="datetimeFigureOut">
              <a:rPr lang="es-MX" smtClean="0"/>
              <a:t>12/11/2014</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34268633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fecha 4"/>
          <p:cNvSpPr>
            <a:spLocks noGrp="1"/>
          </p:cNvSpPr>
          <p:nvPr>
            <p:ph type="dt" sz="half" idx="10"/>
          </p:nvPr>
        </p:nvSpPr>
        <p:spPr/>
        <p:txBody>
          <a:bodyPr/>
          <a:lstStyle/>
          <a:p>
            <a:fld id="{21AEE4E4-3A4A-4087-B295-D4168B974483}" type="datetimeFigureOut">
              <a:rPr lang="es-MX" smtClean="0"/>
              <a:t>12/11/2014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41859242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7" name="Marcador de fecha 6"/>
          <p:cNvSpPr>
            <a:spLocks noGrp="1"/>
          </p:cNvSpPr>
          <p:nvPr>
            <p:ph type="dt" sz="half" idx="10"/>
          </p:nvPr>
        </p:nvSpPr>
        <p:spPr/>
        <p:txBody>
          <a:bodyPr/>
          <a:lstStyle/>
          <a:p>
            <a:fld id="{21AEE4E4-3A4A-4087-B295-D4168B974483}" type="datetimeFigureOut">
              <a:rPr lang="es-MX" smtClean="0"/>
              <a:t>12/11/2014</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27057959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smtClean="0"/>
              <a:t>Haga clic para modificar el estilo de título del patrón</a:t>
            </a:r>
            <a:endParaRPr lang="es-MX"/>
          </a:p>
        </p:txBody>
      </p:sp>
      <p:sp>
        <p:nvSpPr>
          <p:cNvPr id="3" name="Marcador de fecha 2"/>
          <p:cNvSpPr>
            <a:spLocks noGrp="1"/>
          </p:cNvSpPr>
          <p:nvPr>
            <p:ph type="dt" sz="half" idx="10"/>
          </p:nvPr>
        </p:nvSpPr>
        <p:spPr/>
        <p:txBody>
          <a:bodyPr/>
          <a:lstStyle/>
          <a:p>
            <a:fld id="{21AEE4E4-3A4A-4087-B295-D4168B974483}" type="datetimeFigureOut">
              <a:rPr lang="es-MX" smtClean="0"/>
              <a:t>12/11/2014</a:t>
            </a:fld>
            <a:endParaRPr lang="es-MX"/>
          </a:p>
        </p:txBody>
      </p:sp>
      <p:sp>
        <p:nvSpPr>
          <p:cNvPr id="4" name="Marcador de pie de página 3"/>
          <p:cNvSpPr>
            <a:spLocks noGrp="1"/>
          </p:cNvSpPr>
          <p:nvPr>
            <p:ph type="ftr" sz="quarter" idx="11"/>
          </p:nvPr>
        </p:nvSpPr>
        <p:spPr/>
        <p:txBody>
          <a:bodyPr/>
          <a:lstStyle/>
          <a:p>
            <a:endParaRPr lang="es-MX"/>
          </a:p>
        </p:txBody>
      </p:sp>
      <p:sp>
        <p:nvSpPr>
          <p:cNvPr id="5" name="Marcador de número de diapositiva 4"/>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39601521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21AEE4E4-3A4A-4087-B295-D4168B974483}" type="datetimeFigureOut">
              <a:rPr lang="es-MX" smtClean="0"/>
              <a:t>12/11/2014</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7222413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21AEE4E4-3A4A-4087-B295-D4168B974483}" type="datetimeFigureOut">
              <a:rPr lang="es-MX" smtClean="0"/>
              <a:t>12/11/2014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37950284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smtClean="0"/>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smtClean="0"/>
              <a:t>Haga clic para modificar el estilo de texto del patrón</a:t>
            </a:r>
          </a:p>
        </p:txBody>
      </p:sp>
      <p:sp>
        <p:nvSpPr>
          <p:cNvPr id="5" name="Marcador de fecha 4"/>
          <p:cNvSpPr>
            <a:spLocks noGrp="1"/>
          </p:cNvSpPr>
          <p:nvPr>
            <p:ph type="dt" sz="half" idx="10"/>
          </p:nvPr>
        </p:nvSpPr>
        <p:spPr/>
        <p:txBody>
          <a:bodyPr/>
          <a:lstStyle/>
          <a:p>
            <a:fld id="{21AEE4E4-3A4A-4087-B295-D4168B974483}" type="datetimeFigureOut">
              <a:rPr lang="es-MX" smtClean="0"/>
              <a:t>12/11/2014</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FFB1F848-FD90-45DF-B68E-6B812D42DE3B}" type="slidenum">
              <a:rPr lang="es-MX" smtClean="0"/>
              <a:t>‹Nº›</a:t>
            </a:fld>
            <a:endParaRPr lang="es-MX"/>
          </a:p>
        </p:txBody>
      </p:sp>
    </p:spTree>
    <p:extLst>
      <p:ext uri="{BB962C8B-B14F-4D97-AF65-F5344CB8AC3E}">
        <p14:creationId xmlns:p14="http://schemas.microsoft.com/office/powerpoint/2010/main" val="16291207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smtClean="0"/>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1AEE4E4-3A4A-4087-B295-D4168B974483}" type="datetimeFigureOut">
              <a:rPr lang="es-MX" smtClean="0"/>
              <a:t>12/11/2014</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B1F848-FD90-45DF-B68E-6B812D42DE3B}" type="slidenum">
              <a:rPr lang="es-MX" smtClean="0"/>
              <a:t>‹Nº›</a:t>
            </a:fld>
            <a:endParaRPr lang="es-MX"/>
          </a:p>
        </p:txBody>
      </p:sp>
    </p:spTree>
    <p:extLst>
      <p:ext uri="{BB962C8B-B14F-4D97-AF65-F5344CB8AC3E}">
        <p14:creationId xmlns:p14="http://schemas.microsoft.com/office/powerpoint/2010/main" val="1433210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ncbi.nlm.nih.gov/pubmed/9569642" TargetMode="Externa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emf"/><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www.youtube.com/watch?v=MfstYSUscBc"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lstStyle/>
          <a:p>
            <a:r>
              <a:rPr lang="es-MX" dirty="0" err="1" smtClean="0"/>
              <a:t>Adaptation</a:t>
            </a:r>
            <a:endParaRPr lang="es-MX" dirty="0"/>
          </a:p>
        </p:txBody>
      </p:sp>
      <p:sp>
        <p:nvSpPr>
          <p:cNvPr id="3" name="Subtítulo 2"/>
          <p:cNvSpPr>
            <a:spLocks noGrp="1"/>
          </p:cNvSpPr>
          <p:nvPr>
            <p:ph type="subTitle" idx="1"/>
          </p:nvPr>
        </p:nvSpPr>
        <p:spPr/>
        <p:txBody>
          <a:bodyPr/>
          <a:lstStyle/>
          <a:p>
            <a:endParaRPr lang="es-MX"/>
          </a:p>
        </p:txBody>
      </p:sp>
    </p:spTree>
    <p:extLst>
      <p:ext uri="{BB962C8B-B14F-4D97-AF65-F5344CB8AC3E}">
        <p14:creationId xmlns:p14="http://schemas.microsoft.com/office/powerpoint/2010/main" val="29751003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b="1" dirty="0" smtClean="0"/>
              <a:t>ADAPT OR DIE!</a:t>
            </a:r>
            <a:endParaRPr lang="es-MX" b="1" dirty="0"/>
          </a:p>
        </p:txBody>
      </p:sp>
      <p:sp>
        <p:nvSpPr>
          <p:cNvPr id="3" name="Marcador de contenido 2"/>
          <p:cNvSpPr>
            <a:spLocks noGrp="1"/>
          </p:cNvSpPr>
          <p:nvPr>
            <p:ph idx="1"/>
          </p:nvPr>
        </p:nvSpPr>
        <p:spPr/>
        <p:txBody>
          <a:bodyPr/>
          <a:lstStyle/>
          <a:p>
            <a:r>
              <a:rPr lang="en-US" dirty="0"/>
              <a:t>A</a:t>
            </a:r>
            <a:r>
              <a:rPr lang="en-US" dirty="0" smtClean="0"/>
              <a:t>s the world is changing species must use many strategies to stay healthy and preserve their ability to leave healthy offspring</a:t>
            </a:r>
          </a:p>
          <a:p>
            <a:endParaRPr lang="en-US" dirty="0"/>
          </a:p>
          <a:p>
            <a:r>
              <a:rPr lang="en-US" dirty="0" smtClean="0"/>
              <a:t>Who are best adapted?, It isn´t always the strongest, nor the most beautiful. Only those that are best able to leave healthy offspring.</a:t>
            </a:r>
            <a:endParaRPr lang="es-MX" dirty="0"/>
          </a:p>
        </p:txBody>
      </p:sp>
    </p:spTree>
    <p:extLst>
      <p:ext uri="{BB962C8B-B14F-4D97-AF65-F5344CB8AC3E}">
        <p14:creationId xmlns:p14="http://schemas.microsoft.com/office/powerpoint/2010/main" val="388192643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s-MX" b="1" dirty="0" smtClean="0"/>
              <a:t>ADAPTATION</a:t>
            </a:r>
            <a:endParaRPr lang="es-MX" b="1" dirty="0"/>
          </a:p>
        </p:txBody>
      </p:sp>
      <p:sp>
        <p:nvSpPr>
          <p:cNvPr id="3" name="Marcador de contenido 2"/>
          <p:cNvSpPr>
            <a:spLocks noGrp="1"/>
          </p:cNvSpPr>
          <p:nvPr>
            <p:ph idx="1"/>
          </p:nvPr>
        </p:nvSpPr>
        <p:spPr/>
        <p:txBody>
          <a:bodyPr>
            <a:normAutofit fontScale="92500" lnSpcReduction="10000"/>
          </a:bodyPr>
          <a:lstStyle/>
          <a:p>
            <a:r>
              <a:rPr lang="en-US" dirty="0" smtClean="0"/>
              <a:t>Biological definition:</a:t>
            </a:r>
          </a:p>
          <a:p>
            <a:r>
              <a:rPr lang="en-US" dirty="0" smtClean="0"/>
              <a:t>Any alteration in the structure or function of an organism or any of its parts that results from natural selection and by which the organism becomes better suited to survive and multiply in its environment.</a:t>
            </a:r>
          </a:p>
          <a:p>
            <a:endParaRPr lang="en-US" dirty="0" smtClean="0"/>
          </a:p>
          <a:p>
            <a:r>
              <a:rPr lang="en-US" dirty="0"/>
              <a:t>Physical           </a:t>
            </a:r>
          </a:p>
          <a:p>
            <a:r>
              <a:rPr lang="en-US" dirty="0"/>
              <a:t>Behavioral</a:t>
            </a:r>
          </a:p>
          <a:p>
            <a:r>
              <a:rPr lang="en-US" dirty="0" smtClean="0"/>
              <a:t>Physiological</a:t>
            </a:r>
          </a:p>
          <a:p>
            <a:endParaRPr lang="en-US" dirty="0"/>
          </a:p>
          <a:p>
            <a:r>
              <a:rPr lang="es-MX" dirty="0" smtClean="0"/>
              <a:t>http</a:t>
            </a:r>
            <a:r>
              <a:rPr lang="es-MX" dirty="0"/>
              <a:t>://dictionary.reference.com/browse/adaptation</a:t>
            </a:r>
          </a:p>
        </p:txBody>
      </p:sp>
    </p:spTree>
    <p:extLst>
      <p:ext uri="{BB962C8B-B14F-4D97-AF65-F5344CB8AC3E}">
        <p14:creationId xmlns:p14="http://schemas.microsoft.com/office/powerpoint/2010/main" val="22135165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b="1" dirty="0" err="1" smtClean="0"/>
              <a:t>Different</a:t>
            </a:r>
            <a:r>
              <a:rPr lang="es-MX" b="1" dirty="0" smtClean="0"/>
              <a:t> </a:t>
            </a:r>
            <a:r>
              <a:rPr lang="es-MX" b="1" dirty="0" err="1" smtClean="0"/>
              <a:t>kinds</a:t>
            </a:r>
            <a:r>
              <a:rPr lang="es-MX" b="1" dirty="0" smtClean="0"/>
              <a:t> of </a:t>
            </a:r>
            <a:r>
              <a:rPr lang="es-MX" b="1" dirty="0" err="1" smtClean="0"/>
              <a:t>adaptation</a:t>
            </a:r>
            <a:endParaRPr lang="es-MX" b="1" dirty="0"/>
          </a:p>
        </p:txBody>
      </p:sp>
      <p:sp>
        <p:nvSpPr>
          <p:cNvPr id="3" name="Marcador de contenido 2"/>
          <p:cNvSpPr>
            <a:spLocks noGrp="1"/>
          </p:cNvSpPr>
          <p:nvPr>
            <p:ph idx="1"/>
          </p:nvPr>
        </p:nvSpPr>
        <p:spPr/>
        <p:txBody>
          <a:bodyPr/>
          <a:lstStyle/>
          <a:p>
            <a:r>
              <a:rPr lang="en-US" dirty="0"/>
              <a:t>Physical</a:t>
            </a:r>
          </a:p>
          <a:p>
            <a:pPr lvl="1"/>
            <a:r>
              <a:rPr lang="en-US" dirty="0"/>
              <a:t>Changes in the </a:t>
            </a:r>
            <a:r>
              <a:rPr lang="en-US" dirty="0" smtClean="0"/>
              <a:t>body  </a:t>
            </a:r>
            <a:endParaRPr lang="en-US" dirty="0"/>
          </a:p>
          <a:p>
            <a:endParaRPr lang="en-US" dirty="0" smtClean="0"/>
          </a:p>
          <a:p>
            <a:r>
              <a:rPr lang="en-US" dirty="0" smtClean="0"/>
              <a:t>Physiological</a:t>
            </a:r>
            <a:endParaRPr lang="en-US" dirty="0"/>
          </a:p>
          <a:p>
            <a:pPr lvl="1"/>
            <a:r>
              <a:rPr lang="en-US" dirty="0"/>
              <a:t>Cytochrome p450 </a:t>
            </a:r>
            <a:r>
              <a:rPr lang="en-US" sz="1100" dirty="0">
                <a:hlinkClick r:id="rId2"/>
              </a:rPr>
              <a:t>http://</a:t>
            </a:r>
            <a:r>
              <a:rPr lang="en-US" sz="1100" dirty="0" smtClean="0">
                <a:hlinkClick r:id="rId2"/>
              </a:rPr>
              <a:t>www.ncbi.nlm.nih.gov/pubmed/9569642</a:t>
            </a:r>
            <a:r>
              <a:rPr lang="en-US" sz="1100" dirty="0" smtClean="0"/>
              <a:t> </a:t>
            </a:r>
            <a:endParaRPr lang="en-US" sz="1100" dirty="0"/>
          </a:p>
          <a:p>
            <a:r>
              <a:rPr lang="en-US" dirty="0" err="1"/>
              <a:t>Behaviour</a:t>
            </a:r>
            <a:endParaRPr lang="en-US" dirty="0"/>
          </a:p>
          <a:p>
            <a:pPr lvl="1"/>
            <a:r>
              <a:rPr lang="en-US" dirty="0"/>
              <a:t>Migration	In time or </a:t>
            </a:r>
            <a:r>
              <a:rPr lang="en-US" dirty="0" smtClean="0"/>
              <a:t>place  </a:t>
            </a:r>
            <a:endParaRPr lang="en-US" dirty="0"/>
          </a:p>
          <a:p>
            <a:endParaRPr lang="en-US" dirty="0" smtClean="0"/>
          </a:p>
          <a:p>
            <a:pPr lvl="1"/>
            <a:r>
              <a:rPr lang="en-US" dirty="0" smtClean="0"/>
              <a:t>Changing </a:t>
            </a:r>
            <a:r>
              <a:rPr lang="en-US" dirty="0"/>
              <a:t>of </a:t>
            </a:r>
            <a:r>
              <a:rPr lang="en-US" dirty="0" smtClean="0"/>
              <a:t>resources </a:t>
            </a:r>
            <a:r>
              <a:rPr lang="en-US" dirty="0"/>
              <a:t>to survive</a:t>
            </a:r>
            <a:endParaRPr lang="es-MX" dirty="0"/>
          </a:p>
        </p:txBody>
      </p:sp>
      <p:pic>
        <p:nvPicPr>
          <p:cNvPr id="4" name="Imagen 3"/>
          <p:cNvPicPr>
            <a:picLocks noChangeAspect="1"/>
          </p:cNvPicPr>
          <p:nvPr/>
        </p:nvPicPr>
        <p:blipFill>
          <a:blip r:embed="rId3"/>
          <a:stretch>
            <a:fillRect/>
          </a:stretch>
        </p:blipFill>
        <p:spPr>
          <a:xfrm>
            <a:off x="5242651" y="2439271"/>
            <a:ext cx="1905000" cy="1352550"/>
          </a:xfrm>
          <a:prstGeom prst="rect">
            <a:avLst/>
          </a:prstGeom>
        </p:spPr>
      </p:pic>
      <p:pic>
        <p:nvPicPr>
          <p:cNvPr id="5" name="Imagen 4"/>
          <p:cNvPicPr>
            <a:picLocks noChangeAspect="1"/>
          </p:cNvPicPr>
          <p:nvPr/>
        </p:nvPicPr>
        <p:blipFill>
          <a:blip r:embed="rId4"/>
          <a:stretch>
            <a:fillRect/>
          </a:stretch>
        </p:blipFill>
        <p:spPr>
          <a:xfrm>
            <a:off x="5686607" y="4117226"/>
            <a:ext cx="2499682" cy="1624793"/>
          </a:xfrm>
          <a:prstGeom prst="rect">
            <a:avLst/>
          </a:prstGeom>
        </p:spPr>
      </p:pic>
      <p:pic>
        <p:nvPicPr>
          <p:cNvPr id="6" name="Imagen 5"/>
          <p:cNvPicPr>
            <a:picLocks noChangeAspect="1"/>
          </p:cNvPicPr>
          <p:nvPr/>
        </p:nvPicPr>
        <p:blipFill>
          <a:blip r:embed="rId5"/>
          <a:stretch>
            <a:fillRect/>
          </a:stretch>
        </p:blipFill>
        <p:spPr>
          <a:xfrm>
            <a:off x="9031111" y="5119548"/>
            <a:ext cx="2156666" cy="1620435"/>
          </a:xfrm>
          <a:prstGeom prst="rect">
            <a:avLst/>
          </a:prstGeom>
        </p:spPr>
      </p:pic>
      <p:pic>
        <p:nvPicPr>
          <p:cNvPr id="7" name="Imagen 6"/>
          <p:cNvPicPr>
            <a:picLocks noChangeAspect="1"/>
          </p:cNvPicPr>
          <p:nvPr/>
        </p:nvPicPr>
        <p:blipFill>
          <a:blip r:embed="rId6"/>
          <a:stretch>
            <a:fillRect/>
          </a:stretch>
        </p:blipFill>
        <p:spPr>
          <a:xfrm>
            <a:off x="7625070" y="1196258"/>
            <a:ext cx="4495800" cy="2486025"/>
          </a:xfrm>
          <a:prstGeom prst="rect">
            <a:avLst/>
          </a:prstGeom>
        </p:spPr>
      </p:pic>
    </p:spTree>
    <p:extLst>
      <p:ext uri="{BB962C8B-B14F-4D97-AF65-F5344CB8AC3E}">
        <p14:creationId xmlns:p14="http://schemas.microsoft.com/office/powerpoint/2010/main" val="28739698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smtClean="0"/>
              <a:t>Physical adaptations are evident in the body</a:t>
            </a:r>
            <a:endParaRPr lang="es-MX" dirty="0"/>
          </a:p>
        </p:txBody>
      </p:sp>
      <p:pic>
        <p:nvPicPr>
          <p:cNvPr id="4" name="Marcador de contenido 3"/>
          <p:cNvPicPr>
            <a:picLocks noGrp="1" noChangeAspect="1"/>
          </p:cNvPicPr>
          <p:nvPr>
            <p:ph idx="1"/>
          </p:nvPr>
        </p:nvPicPr>
        <p:blipFill>
          <a:blip r:embed="rId2"/>
          <a:stretch>
            <a:fillRect/>
          </a:stretch>
        </p:blipFill>
        <p:spPr>
          <a:xfrm>
            <a:off x="506293" y="1267870"/>
            <a:ext cx="2857500" cy="3810000"/>
          </a:xfrm>
          <a:prstGeom prst="rect">
            <a:avLst/>
          </a:prstGeom>
        </p:spPr>
      </p:pic>
      <p:pic>
        <p:nvPicPr>
          <p:cNvPr id="5" name="Imagen 4"/>
          <p:cNvPicPr>
            <a:picLocks noChangeAspect="1"/>
          </p:cNvPicPr>
          <p:nvPr/>
        </p:nvPicPr>
        <p:blipFill>
          <a:blip r:embed="rId3"/>
          <a:stretch>
            <a:fillRect/>
          </a:stretch>
        </p:blipFill>
        <p:spPr>
          <a:xfrm>
            <a:off x="4252899" y="2723487"/>
            <a:ext cx="3002581" cy="2251936"/>
          </a:xfrm>
          <a:prstGeom prst="rect">
            <a:avLst/>
          </a:prstGeom>
        </p:spPr>
      </p:pic>
      <p:pic>
        <p:nvPicPr>
          <p:cNvPr id="8" name="Imagen 7"/>
          <p:cNvPicPr>
            <a:picLocks noChangeAspect="1"/>
          </p:cNvPicPr>
          <p:nvPr/>
        </p:nvPicPr>
        <p:blipFill>
          <a:blip r:embed="rId4"/>
          <a:stretch>
            <a:fillRect/>
          </a:stretch>
        </p:blipFill>
        <p:spPr>
          <a:xfrm>
            <a:off x="720963" y="5183128"/>
            <a:ext cx="2467730" cy="2521759"/>
          </a:xfrm>
          <a:prstGeom prst="rect">
            <a:avLst/>
          </a:prstGeom>
        </p:spPr>
      </p:pic>
      <p:pic>
        <p:nvPicPr>
          <p:cNvPr id="9" name="Imagen 8"/>
          <p:cNvPicPr>
            <a:picLocks noChangeAspect="1"/>
          </p:cNvPicPr>
          <p:nvPr/>
        </p:nvPicPr>
        <p:blipFill>
          <a:blip r:embed="rId5"/>
          <a:stretch>
            <a:fillRect/>
          </a:stretch>
        </p:blipFill>
        <p:spPr>
          <a:xfrm>
            <a:off x="7501331" y="4263965"/>
            <a:ext cx="3902805" cy="2885982"/>
          </a:xfrm>
          <a:prstGeom prst="rect">
            <a:avLst/>
          </a:prstGeom>
        </p:spPr>
      </p:pic>
      <p:pic>
        <p:nvPicPr>
          <p:cNvPr id="10" name="Imagen 9"/>
          <p:cNvPicPr>
            <a:picLocks noChangeAspect="1"/>
          </p:cNvPicPr>
          <p:nvPr/>
        </p:nvPicPr>
        <p:blipFill>
          <a:blip r:embed="rId6"/>
          <a:stretch>
            <a:fillRect/>
          </a:stretch>
        </p:blipFill>
        <p:spPr>
          <a:xfrm>
            <a:off x="7900727" y="1358298"/>
            <a:ext cx="3105124" cy="2852999"/>
          </a:xfrm>
          <a:prstGeom prst="rect">
            <a:avLst/>
          </a:prstGeom>
        </p:spPr>
      </p:pic>
      <p:pic>
        <p:nvPicPr>
          <p:cNvPr id="3" name="Imagen 2"/>
          <p:cNvPicPr>
            <a:picLocks noChangeAspect="1"/>
          </p:cNvPicPr>
          <p:nvPr/>
        </p:nvPicPr>
        <p:blipFill>
          <a:blip r:embed="rId7"/>
          <a:stretch>
            <a:fillRect/>
          </a:stretch>
        </p:blipFill>
        <p:spPr>
          <a:xfrm>
            <a:off x="3754644" y="1341166"/>
            <a:ext cx="1905000" cy="1362075"/>
          </a:xfrm>
          <a:prstGeom prst="rect">
            <a:avLst/>
          </a:prstGeom>
        </p:spPr>
      </p:pic>
      <p:pic>
        <p:nvPicPr>
          <p:cNvPr id="6" name="Imagen 5"/>
          <p:cNvPicPr>
            <a:picLocks noChangeAspect="1"/>
          </p:cNvPicPr>
          <p:nvPr/>
        </p:nvPicPr>
        <p:blipFill>
          <a:blip r:embed="rId8"/>
          <a:stretch>
            <a:fillRect/>
          </a:stretch>
        </p:blipFill>
        <p:spPr>
          <a:xfrm>
            <a:off x="5838940" y="1358299"/>
            <a:ext cx="1820250" cy="1365188"/>
          </a:xfrm>
          <a:prstGeom prst="rect">
            <a:avLst/>
          </a:prstGeom>
        </p:spPr>
      </p:pic>
      <p:pic>
        <p:nvPicPr>
          <p:cNvPr id="7" name="Imagen 6"/>
          <p:cNvPicPr>
            <a:picLocks noChangeAspect="1"/>
          </p:cNvPicPr>
          <p:nvPr/>
        </p:nvPicPr>
        <p:blipFill>
          <a:blip r:embed="rId9"/>
          <a:stretch>
            <a:fillRect/>
          </a:stretch>
        </p:blipFill>
        <p:spPr>
          <a:xfrm>
            <a:off x="3897179" y="5077870"/>
            <a:ext cx="3070766" cy="2150985"/>
          </a:xfrm>
          <a:prstGeom prst="rect">
            <a:avLst/>
          </a:prstGeom>
        </p:spPr>
      </p:pic>
    </p:spTree>
    <p:extLst>
      <p:ext uri="{BB962C8B-B14F-4D97-AF65-F5344CB8AC3E}">
        <p14:creationId xmlns:p14="http://schemas.microsoft.com/office/powerpoint/2010/main" val="47828446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0" y="0"/>
            <a:ext cx="8053330" cy="1325563"/>
          </a:xfrm>
        </p:spPr>
        <p:txBody>
          <a:bodyPr>
            <a:normAutofit/>
          </a:bodyPr>
          <a:lstStyle/>
          <a:p>
            <a:pPr algn="ctr"/>
            <a:r>
              <a:rPr lang="en-US" sz="2800" b="1" dirty="0" smtClean="0"/>
              <a:t>Behavioral adaptations are not so evident in the body</a:t>
            </a:r>
            <a:endParaRPr lang="es-MX" sz="2800" b="1" dirty="0"/>
          </a:p>
        </p:txBody>
      </p:sp>
      <p:sp>
        <p:nvSpPr>
          <p:cNvPr id="3" name="Marcador de contenido 2"/>
          <p:cNvSpPr>
            <a:spLocks noGrp="1"/>
          </p:cNvSpPr>
          <p:nvPr>
            <p:ph idx="1"/>
          </p:nvPr>
        </p:nvSpPr>
        <p:spPr>
          <a:xfrm>
            <a:off x="7911028" y="2520720"/>
            <a:ext cx="4089061" cy="945116"/>
          </a:xfrm>
        </p:spPr>
        <p:txBody>
          <a:bodyPr>
            <a:normAutofit fontScale="77500" lnSpcReduction="20000"/>
          </a:bodyPr>
          <a:lstStyle/>
          <a:p>
            <a:r>
              <a:rPr lang="es-MX" dirty="0" err="1" smtClean="0"/>
              <a:t>Terrestrial</a:t>
            </a:r>
            <a:r>
              <a:rPr lang="es-MX" dirty="0" smtClean="0"/>
              <a:t> (</a:t>
            </a:r>
            <a:r>
              <a:rPr lang="es-MX" dirty="0" err="1" smtClean="0"/>
              <a:t>land</a:t>
            </a:r>
            <a:r>
              <a:rPr lang="es-MX" dirty="0" smtClean="0"/>
              <a:t>) Iguana</a:t>
            </a:r>
            <a:endParaRPr lang="es-MX" dirty="0"/>
          </a:p>
          <a:p>
            <a:r>
              <a:rPr lang="es-MX" dirty="0" smtClean="0"/>
              <a:t>Iguanas </a:t>
            </a:r>
            <a:r>
              <a:rPr lang="es-MX" dirty="0" err="1" smtClean="0"/>
              <a:t>from</a:t>
            </a:r>
            <a:r>
              <a:rPr lang="es-MX" dirty="0" smtClean="0"/>
              <a:t> </a:t>
            </a:r>
            <a:r>
              <a:rPr lang="es-MX" dirty="0" err="1" smtClean="0"/>
              <a:t>galapagos</a:t>
            </a:r>
            <a:r>
              <a:rPr lang="es-MX" dirty="0" smtClean="0"/>
              <a:t> Island</a:t>
            </a:r>
          </a:p>
        </p:txBody>
      </p:sp>
      <p:pic>
        <p:nvPicPr>
          <p:cNvPr id="4" name="Imagen 3"/>
          <p:cNvPicPr>
            <a:picLocks noChangeAspect="1"/>
          </p:cNvPicPr>
          <p:nvPr/>
        </p:nvPicPr>
        <p:blipFill>
          <a:blip r:embed="rId2"/>
          <a:stretch>
            <a:fillRect/>
          </a:stretch>
        </p:blipFill>
        <p:spPr>
          <a:xfrm>
            <a:off x="8141465" y="0"/>
            <a:ext cx="3360960" cy="2520720"/>
          </a:xfrm>
          <a:prstGeom prst="rect">
            <a:avLst/>
          </a:prstGeom>
        </p:spPr>
      </p:pic>
      <p:sp>
        <p:nvSpPr>
          <p:cNvPr id="6" name="CuadroTexto 5"/>
          <p:cNvSpPr txBox="1"/>
          <p:nvPr/>
        </p:nvSpPr>
        <p:spPr>
          <a:xfrm>
            <a:off x="1311007" y="1828800"/>
            <a:ext cx="4021157" cy="1477328"/>
          </a:xfrm>
          <a:prstGeom prst="rect">
            <a:avLst/>
          </a:prstGeom>
          <a:noFill/>
        </p:spPr>
        <p:txBody>
          <a:bodyPr wrap="square" rtlCol="0">
            <a:spAutoFit/>
          </a:bodyPr>
          <a:lstStyle/>
          <a:p>
            <a:r>
              <a:rPr lang="es-MX" dirty="0" smtClean="0"/>
              <a:t>Iguanas video</a:t>
            </a:r>
          </a:p>
          <a:p>
            <a:endParaRPr lang="es-MX" dirty="0"/>
          </a:p>
          <a:p>
            <a:endParaRPr lang="es-MX" dirty="0" smtClean="0"/>
          </a:p>
          <a:p>
            <a:r>
              <a:rPr lang="es-MX" dirty="0" smtClean="0"/>
              <a:t>https</a:t>
            </a:r>
            <a:r>
              <a:rPr lang="es-MX" dirty="0"/>
              <a:t>://www.youtube.com/watch?v=tO_9zm9tsCs</a:t>
            </a:r>
          </a:p>
        </p:txBody>
      </p:sp>
    </p:spTree>
    <p:extLst>
      <p:ext uri="{BB962C8B-B14F-4D97-AF65-F5344CB8AC3E}">
        <p14:creationId xmlns:p14="http://schemas.microsoft.com/office/powerpoint/2010/main" val="276866874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pPr algn="ctr"/>
            <a:r>
              <a:rPr lang="en-US" dirty="0"/>
              <a:t>Extreme ecosystems need extreme adaptations</a:t>
            </a:r>
            <a:endParaRPr lang="es-MX" dirty="0"/>
          </a:p>
        </p:txBody>
      </p:sp>
      <p:sp>
        <p:nvSpPr>
          <p:cNvPr id="3" name="Marcador de contenido 2"/>
          <p:cNvSpPr>
            <a:spLocks noGrp="1"/>
          </p:cNvSpPr>
          <p:nvPr>
            <p:ph idx="1"/>
          </p:nvPr>
        </p:nvSpPr>
        <p:spPr>
          <a:xfrm>
            <a:off x="838200" y="1825625"/>
            <a:ext cx="5165993" cy="4351338"/>
          </a:xfrm>
        </p:spPr>
        <p:txBody>
          <a:bodyPr/>
          <a:lstStyle/>
          <a:p>
            <a:r>
              <a:rPr lang="es-MX" dirty="0" smtClean="0"/>
              <a:t>Extreme </a:t>
            </a:r>
            <a:r>
              <a:rPr lang="es-MX" dirty="0" err="1" smtClean="0"/>
              <a:t>dryness</a:t>
            </a:r>
            <a:r>
              <a:rPr lang="es-MX" dirty="0" smtClean="0"/>
              <a:t>  </a:t>
            </a:r>
          </a:p>
          <a:p>
            <a:pPr lvl="1"/>
            <a:r>
              <a:rPr lang="es-MX" dirty="0" err="1" smtClean="0"/>
              <a:t>Adaptations</a:t>
            </a:r>
            <a:r>
              <a:rPr lang="es-MX" dirty="0" smtClean="0"/>
              <a:t> </a:t>
            </a:r>
            <a:r>
              <a:rPr lang="es-MX" dirty="0" err="1" smtClean="0"/>
              <a:t>to</a:t>
            </a:r>
            <a:r>
              <a:rPr lang="es-MX" dirty="0" smtClean="0"/>
              <a:t> </a:t>
            </a:r>
            <a:r>
              <a:rPr lang="es-MX" dirty="0" err="1" smtClean="0"/>
              <a:t>harvest</a:t>
            </a:r>
            <a:r>
              <a:rPr lang="es-MX" dirty="0" smtClean="0"/>
              <a:t> </a:t>
            </a:r>
            <a:r>
              <a:rPr lang="es-MX" dirty="0" err="1" smtClean="0"/>
              <a:t>water</a:t>
            </a:r>
            <a:r>
              <a:rPr lang="es-MX" dirty="0" smtClean="0"/>
              <a:t> </a:t>
            </a:r>
            <a:r>
              <a:rPr lang="es-MX" dirty="0" err="1" smtClean="0"/>
              <a:t>from</a:t>
            </a:r>
            <a:r>
              <a:rPr lang="es-MX" dirty="0" smtClean="0"/>
              <a:t> air in </a:t>
            </a:r>
            <a:r>
              <a:rPr lang="es-MX" dirty="0" err="1" smtClean="0"/>
              <a:t>desert</a:t>
            </a:r>
            <a:r>
              <a:rPr lang="es-MX" dirty="0" smtClean="0"/>
              <a:t> </a:t>
            </a:r>
            <a:r>
              <a:rPr lang="es-MX" dirty="0" err="1" smtClean="0"/>
              <a:t>conditions</a:t>
            </a:r>
            <a:endParaRPr lang="es-MX" dirty="0" smtClean="0"/>
          </a:p>
          <a:p>
            <a:pPr lvl="2"/>
            <a:r>
              <a:rPr lang="en-US" dirty="0"/>
              <a:t>The fog basking beetle </a:t>
            </a:r>
            <a:endParaRPr lang="en-US" dirty="0" smtClean="0"/>
          </a:p>
          <a:p>
            <a:pPr lvl="3"/>
            <a:r>
              <a:rPr lang="en-US" dirty="0" err="1" smtClean="0"/>
              <a:t>Onymacris</a:t>
            </a:r>
            <a:r>
              <a:rPr lang="en-US" dirty="0" smtClean="0"/>
              <a:t> </a:t>
            </a:r>
            <a:r>
              <a:rPr lang="en-US" dirty="0" err="1"/>
              <a:t>unguicularis</a:t>
            </a:r>
            <a:endParaRPr lang="es-MX" dirty="0"/>
          </a:p>
          <a:p>
            <a:pPr lvl="1"/>
            <a:endParaRPr lang="es-MX" dirty="0" smtClean="0"/>
          </a:p>
          <a:p>
            <a:pPr lvl="1"/>
            <a:endParaRPr lang="es-MX" dirty="0"/>
          </a:p>
          <a:p>
            <a:pPr lvl="1"/>
            <a:r>
              <a:rPr lang="es-MX" dirty="0" smtClean="0"/>
              <a:t>Extreme </a:t>
            </a:r>
            <a:r>
              <a:rPr lang="es-MX" dirty="0" err="1" smtClean="0"/>
              <a:t>coolness</a:t>
            </a:r>
            <a:endParaRPr lang="es-MX" dirty="0" smtClean="0"/>
          </a:p>
          <a:p>
            <a:pPr lvl="2"/>
            <a:r>
              <a:rPr lang="es-MX" dirty="0" smtClean="0"/>
              <a:t>Polar </a:t>
            </a:r>
            <a:r>
              <a:rPr lang="es-MX" dirty="0" err="1" smtClean="0"/>
              <a:t>bear</a:t>
            </a:r>
            <a:r>
              <a:rPr lang="es-MX" dirty="0" smtClean="0"/>
              <a:t> </a:t>
            </a:r>
            <a:r>
              <a:rPr lang="es-MX" dirty="0" err="1" smtClean="0"/>
              <a:t>adaptations</a:t>
            </a:r>
            <a:r>
              <a:rPr lang="es-MX" dirty="0" smtClean="0"/>
              <a:t> </a:t>
            </a:r>
            <a:r>
              <a:rPr lang="es-MX" dirty="0" err="1" smtClean="0"/>
              <a:t>to</a:t>
            </a:r>
            <a:r>
              <a:rPr lang="es-MX" dirty="0" smtClean="0"/>
              <a:t> </a:t>
            </a:r>
            <a:r>
              <a:rPr lang="es-MX" dirty="0" err="1" smtClean="0"/>
              <a:t>the</a:t>
            </a:r>
            <a:r>
              <a:rPr lang="es-MX" dirty="0" smtClean="0"/>
              <a:t> </a:t>
            </a:r>
            <a:r>
              <a:rPr lang="es-MX" dirty="0" err="1" smtClean="0"/>
              <a:t>cold</a:t>
            </a:r>
            <a:r>
              <a:rPr lang="es-MX" dirty="0" smtClean="0"/>
              <a:t>.</a:t>
            </a:r>
            <a:endParaRPr lang="es-MX" dirty="0"/>
          </a:p>
        </p:txBody>
      </p:sp>
      <p:pic>
        <p:nvPicPr>
          <p:cNvPr id="4" name="Imagen 3"/>
          <p:cNvPicPr>
            <a:picLocks noChangeAspect="1"/>
          </p:cNvPicPr>
          <p:nvPr/>
        </p:nvPicPr>
        <p:blipFill>
          <a:blip r:embed="rId2"/>
          <a:stretch>
            <a:fillRect/>
          </a:stretch>
        </p:blipFill>
        <p:spPr>
          <a:xfrm>
            <a:off x="6784623" y="1686966"/>
            <a:ext cx="3262488" cy="2314328"/>
          </a:xfrm>
          <a:prstGeom prst="rect">
            <a:avLst/>
          </a:prstGeom>
        </p:spPr>
      </p:pic>
      <p:pic>
        <p:nvPicPr>
          <p:cNvPr id="5" name="Imagen 4"/>
          <p:cNvPicPr>
            <a:picLocks noChangeAspect="1"/>
          </p:cNvPicPr>
          <p:nvPr/>
        </p:nvPicPr>
        <p:blipFill>
          <a:blip r:embed="rId3"/>
          <a:stretch>
            <a:fillRect/>
          </a:stretch>
        </p:blipFill>
        <p:spPr>
          <a:xfrm>
            <a:off x="6569839" y="4286823"/>
            <a:ext cx="3554661" cy="2539044"/>
          </a:xfrm>
          <a:prstGeom prst="rect">
            <a:avLst/>
          </a:prstGeom>
        </p:spPr>
      </p:pic>
    </p:spTree>
    <p:extLst>
      <p:ext uri="{BB962C8B-B14F-4D97-AF65-F5344CB8AC3E}">
        <p14:creationId xmlns:p14="http://schemas.microsoft.com/office/powerpoint/2010/main" val="19404462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MX" dirty="0" err="1" smtClean="0"/>
              <a:t>Emperor</a:t>
            </a:r>
            <a:r>
              <a:rPr lang="es-MX" dirty="0" smtClean="0"/>
              <a:t> </a:t>
            </a:r>
            <a:r>
              <a:rPr lang="es-MX" dirty="0" err="1" smtClean="0"/>
              <a:t>pinguins</a:t>
            </a:r>
            <a:r>
              <a:rPr lang="es-MX" dirty="0" smtClean="0"/>
              <a:t> video</a:t>
            </a:r>
            <a:endParaRPr lang="es-MX" dirty="0"/>
          </a:p>
        </p:txBody>
      </p:sp>
      <p:sp>
        <p:nvSpPr>
          <p:cNvPr id="3" name="Marcador de contenido 2"/>
          <p:cNvSpPr>
            <a:spLocks noGrp="1"/>
          </p:cNvSpPr>
          <p:nvPr>
            <p:ph idx="1"/>
          </p:nvPr>
        </p:nvSpPr>
        <p:spPr>
          <a:xfrm>
            <a:off x="750065" y="3379004"/>
            <a:ext cx="10515600" cy="741305"/>
          </a:xfrm>
        </p:spPr>
        <p:txBody>
          <a:bodyPr/>
          <a:lstStyle/>
          <a:p>
            <a:r>
              <a:rPr lang="es-MX" dirty="0">
                <a:hlinkClick r:id="rId2"/>
              </a:rPr>
              <a:t>https://</a:t>
            </a:r>
            <a:r>
              <a:rPr lang="es-MX" dirty="0" smtClean="0">
                <a:hlinkClick r:id="rId2"/>
              </a:rPr>
              <a:t>www.youtube.com/watch?v=MfstYSUscBc</a:t>
            </a:r>
            <a:endParaRPr lang="es-MX" dirty="0" smtClean="0"/>
          </a:p>
          <a:p>
            <a:pPr marL="0" indent="0">
              <a:buNone/>
            </a:pPr>
            <a:endParaRPr lang="es-MX" dirty="0"/>
          </a:p>
        </p:txBody>
      </p:sp>
    </p:spTree>
    <p:extLst>
      <p:ext uri="{BB962C8B-B14F-4D97-AF65-F5344CB8AC3E}">
        <p14:creationId xmlns:p14="http://schemas.microsoft.com/office/powerpoint/2010/main" val="23887940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142741" y="811524"/>
            <a:ext cx="2600459" cy="2197771"/>
          </a:xfrm>
        </p:spPr>
        <p:txBody>
          <a:bodyPr>
            <a:normAutofit fontScale="90000"/>
          </a:bodyPr>
          <a:lstStyle/>
          <a:p>
            <a:r>
              <a:rPr lang="en-US" dirty="0" smtClean="0"/>
              <a:t>Is it true? </a:t>
            </a:r>
            <a:br>
              <a:rPr lang="en-US" dirty="0" smtClean="0"/>
            </a:br>
            <a:r>
              <a:rPr lang="en-US" sz="3600" dirty="0" smtClean="0"/>
              <a:t>Being together is useful to keep penguins warm?</a:t>
            </a:r>
            <a:endParaRPr lang="es-MX" sz="3600" dirty="0"/>
          </a:p>
        </p:txBody>
      </p:sp>
      <p:pic>
        <p:nvPicPr>
          <p:cNvPr id="4" name="Imagen 3"/>
          <p:cNvPicPr>
            <a:picLocks noChangeAspect="1"/>
          </p:cNvPicPr>
          <p:nvPr/>
        </p:nvPicPr>
        <p:blipFill>
          <a:blip r:embed="rId2"/>
          <a:stretch>
            <a:fillRect/>
          </a:stretch>
        </p:blipFill>
        <p:spPr>
          <a:xfrm>
            <a:off x="2743200" y="-25758"/>
            <a:ext cx="5286402" cy="6810045"/>
          </a:xfrm>
          <a:prstGeom prst="rect">
            <a:avLst/>
          </a:prstGeom>
        </p:spPr>
      </p:pic>
      <p:sp>
        <p:nvSpPr>
          <p:cNvPr id="6" name="CuadroTexto 5"/>
          <p:cNvSpPr txBox="1"/>
          <p:nvPr/>
        </p:nvSpPr>
        <p:spPr>
          <a:xfrm>
            <a:off x="7907628" y="90153"/>
            <a:ext cx="3721995" cy="3693319"/>
          </a:xfrm>
          <a:prstGeom prst="rect">
            <a:avLst/>
          </a:prstGeom>
          <a:noFill/>
        </p:spPr>
        <p:txBody>
          <a:bodyPr wrap="square" rtlCol="0">
            <a:spAutoFit/>
          </a:bodyPr>
          <a:lstStyle/>
          <a:p>
            <a:r>
              <a:rPr lang="en-US" dirty="0" smtClean="0"/>
              <a:t>Complete a design practical to determine how the </a:t>
            </a:r>
            <a:r>
              <a:rPr lang="en-US" dirty="0" err="1" smtClean="0"/>
              <a:t>behavioural</a:t>
            </a:r>
            <a:r>
              <a:rPr lang="en-US" dirty="0" smtClean="0"/>
              <a:t> adaptations seen in Emperor penguins allow them to survive in their environment. In this case the penguin will be represented by a boiling tube of warm water and the environment will be represented by an ice bath.</a:t>
            </a:r>
          </a:p>
          <a:p>
            <a:r>
              <a:rPr lang="en-US" dirty="0" smtClean="0"/>
              <a:t>Remember that your design MUST reflect the situation observed. You cannot simply wrap the boiling tube in tin foil or Styrofoam.</a:t>
            </a:r>
            <a:endParaRPr lang="en-US" dirty="0"/>
          </a:p>
        </p:txBody>
      </p:sp>
    </p:spTree>
    <p:extLst>
      <p:ext uri="{BB962C8B-B14F-4D97-AF65-F5344CB8AC3E}">
        <p14:creationId xmlns:p14="http://schemas.microsoft.com/office/powerpoint/2010/main" val="121588171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TotalTime>
  <Words>258</Words>
  <Application>Microsoft Office PowerPoint</Application>
  <PresentationFormat>Panorámica</PresentationFormat>
  <Paragraphs>46</Paragraphs>
  <Slides>9</Slides>
  <Notes>0</Notes>
  <HiddenSlides>0</HiddenSlides>
  <MMClips>0</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9</vt:i4>
      </vt:variant>
    </vt:vector>
  </HeadingPairs>
  <TitlesOfParts>
    <vt:vector size="13" baseType="lpstr">
      <vt:lpstr>Arial</vt:lpstr>
      <vt:lpstr>Calibri</vt:lpstr>
      <vt:lpstr>Calibri Light</vt:lpstr>
      <vt:lpstr>Tema de Office</vt:lpstr>
      <vt:lpstr>Adaptation</vt:lpstr>
      <vt:lpstr>ADAPT OR DIE!</vt:lpstr>
      <vt:lpstr>ADAPTATION</vt:lpstr>
      <vt:lpstr>Different kinds of adaptation</vt:lpstr>
      <vt:lpstr>Physical adaptations are evident in the body</vt:lpstr>
      <vt:lpstr>Behavioral adaptations are not so evident in the body</vt:lpstr>
      <vt:lpstr>Extreme ecosystems need extreme adaptations</vt:lpstr>
      <vt:lpstr>Emperor pinguins video</vt:lpstr>
      <vt:lpstr>Is it true?  Being together is useful to keep penguins warm?</vt:lpstr>
    </vt:vector>
  </TitlesOfParts>
  <Company>company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Adaptation</dc:title>
  <dc:creator>Full name</dc:creator>
  <cp:lastModifiedBy>Full name</cp:lastModifiedBy>
  <cp:revision>30</cp:revision>
  <dcterms:created xsi:type="dcterms:W3CDTF">2014-11-03T16:14:05Z</dcterms:created>
  <dcterms:modified xsi:type="dcterms:W3CDTF">2014-11-12T13:21:12Z</dcterms:modified>
</cp:coreProperties>
</file>